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57" r:id="rId7"/>
    <p:sldId id="260" r:id="rId8"/>
    <p:sldId id="268" r:id="rId9"/>
    <p:sldId id="25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C65"/>
    <a:srgbClr val="CFF9FF"/>
    <a:srgbClr val="A0D1FF"/>
    <a:srgbClr val="ED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9EC8B-9B11-4115-890A-60CE2683E519}" v="19" dt="2024-05-17T14:14:2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81DCF-3942-4498-9404-E60903F667E2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FA5E5D88-D34A-4F53-B43F-C07F7ED1F1A7}">
      <dgm:prSet phldrT="[Text]" custT="1"/>
      <dgm:spPr>
        <a:solidFill>
          <a:srgbClr val="FF0000">
            <a:alpha val="0"/>
          </a:srgbClr>
        </a:solidFill>
      </dgm:spPr>
      <dgm:t>
        <a:bodyPr/>
        <a:lstStyle/>
        <a:p>
          <a:r>
            <a:rPr lang="en-GB" sz="2800" b="1" dirty="0"/>
            <a:t>Curriculum</a:t>
          </a:r>
        </a:p>
      </dgm:t>
    </dgm:pt>
    <dgm:pt modelId="{BB50AD08-8F35-4DF2-B6FB-70441AEBB789}" type="parTrans" cxnId="{63149E4D-2AEF-4315-8C7A-1FF2E5245197}">
      <dgm:prSet/>
      <dgm:spPr/>
      <dgm:t>
        <a:bodyPr/>
        <a:lstStyle/>
        <a:p>
          <a:endParaRPr lang="en-GB"/>
        </a:p>
      </dgm:t>
    </dgm:pt>
    <dgm:pt modelId="{5547FCA1-3693-48C9-A39B-FF4725EF5D73}" type="sibTrans" cxnId="{63149E4D-2AEF-4315-8C7A-1FF2E5245197}">
      <dgm:prSet/>
      <dgm:spPr/>
      <dgm:t>
        <a:bodyPr/>
        <a:lstStyle/>
        <a:p>
          <a:endParaRPr lang="en-GB"/>
        </a:p>
      </dgm:t>
    </dgm:pt>
    <dgm:pt modelId="{A21CF311-1053-4DCB-B81B-BAC09F515095}">
      <dgm:prSet phldrT="[Text]" custT="1"/>
      <dgm:spPr>
        <a:solidFill>
          <a:schemeClr val="accent4">
            <a:hueOff val="4900445"/>
            <a:satOff val="-20388"/>
            <a:lumOff val="4804"/>
            <a:alpha val="82000"/>
          </a:schemeClr>
        </a:solidFill>
      </dgm:spPr>
      <dgm:t>
        <a:bodyPr/>
        <a:lstStyle/>
        <a:p>
          <a:r>
            <a:rPr lang="en-GB" sz="2800" b="1" dirty="0"/>
            <a:t>Assessment</a:t>
          </a:r>
        </a:p>
      </dgm:t>
    </dgm:pt>
    <dgm:pt modelId="{AA7E8C7F-4CB5-4608-B0DB-71079998BE32}" type="parTrans" cxnId="{5BB3A23B-D050-4E23-A4FE-FCA44BAF462E}">
      <dgm:prSet/>
      <dgm:spPr/>
      <dgm:t>
        <a:bodyPr/>
        <a:lstStyle/>
        <a:p>
          <a:endParaRPr lang="en-GB"/>
        </a:p>
      </dgm:t>
    </dgm:pt>
    <dgm:pt modelId="{ACD9BB84-4834-492D-90A0-378E091EBCF2}" type="sibTrans" cxnId="{5BB3A23B-D050-4E23-A4FE-FCA44BAF462E}">
      <dgm:prSet/>
      <dgm:spPr/>
      <dgm:t>
        <a:bodyPr/>
        <a:lstStyle/>
        <a:p>
          <a:endParaRPr lang="en-GB"/>
        </a:p>
      </dgm:t>
    </dgm:pt>
    <dgm:pt modelId="{5AA440C8-17F2-487E-8692-AB73EF71F938}">
      <dgm:prSet phldrT="[Text]" custT="1"/>
      <dgm:spPr>
        <a:solidFill>
          <a:srgbClr val="0070C0">
            <a:alpha val="6000"/>
          </a:srgbClr>
        </a:solidFill>
      </dgm:spPr>
      <dgm:t>
        <a:bodyPr/>
        <a:lstStyle/>
        <a:p>
          <a:r>
            <a:rPr lang="en-GB" sz="2800" b="1" dirty="0"/>
            <a:t>Teaching</a:t>
          </a:r>
          <a:r>
            <a:rPr lang="en-GB" sz="3000" dirty="0"/>
            <a:t> </a:t>
          </a:r>
        </a:p>
      </dgm:t>
    </dgm:pt>
    <dgm:pt modelId="{1A94EA8B-628B-473B-B6FE-8CCBA1FFCE8C}" type="parTrans" cxnId="{CF3B3F5E-E198-453C-B0AB-3CC024298A20}">
      <dgm:prSet/>
      <dgm:spPr/>
      <dgm:t>
        <a:bodyPr/>
        <a:lstStyle/>
        <a:p>
          <a:endParaRPr lang="en-GB"/>
        </a:p>
      </dgm:t>
    </dgm:pt>
    <dgm:pt modelId="{F937FC5C-B8D6-44A3-A51B-FC552DF68D7C}" type="sibTrans" cxnId="{CF3B3F5E-E198-453C-B0AB-3CC024298A20}">
      <dgm:prSet/>
      <dgm:spPr/>
      <dgm:t>
        <a:bodyPr/>
        <a:lstStyle/>
        <a:p>
          <a:endParaRPr lang="en-GB"/>
        </a:p>
      </dgm:t>
    </dgm:pt>
    <dgm:pt modelId="{45EA06FA-A837-417F-AF58-E1F60F8BA345}" type="pres">
      <dgm:prSet presAssocID="{49481DCF-3942-4498-9404-E60903F667E2}" presName="compositeShape" presStyleCnt="0">
        <dgm:presLayoutVars>
          <dgm:chMax val="7"/>
          <dgm:dir/>
          <dgm:resizeHandles val="exact"/>
        </dgm:presLayoutVars>
      </dgm:prSet>
      <dgm:spPr/>
    </dgm:pt>
    <dgm:pt modelId="{69D55A02-26EB-435E-BCBA-1068CD04EA35}" type="pres">
      <dgm:prSet presAssocID="{FA5E5D88-D34A-4F53-B43F-C07F7ED1F1A7}" presName="circ1" presStyleLbl="vennNode1" presStyleIdx="0" presStyleCnt="3"/>
      <dgm:spPr/>
    </dgm:pt>
    <dgm:pt modelId="{A84B5617-360E-40D8-B04C-19EBD3B2BCB9}" type="pres">
      <dgm:prSet presAssocID="{FA5E5D88-D34A-4F53-B43F-C07F7ED1F1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68E328-5EB8-4512-9376-8303F146F7CC}" type="pres">
      <dgm:prSet presAssocID="{A21CF311-1053-4DCB-B81B-BAC09F515095}" presName="circ2" presStyleLbl="vennNode1" presStyleIdx="1" presStyleCnt="3"/>
      <dgm:spPr/>
    </dgm:pt>
    <dgm:pt modelId="{AD9BEA94-2A73-47FB-9135-C7CDC2D81F96}" type="pres">
      <dgm:prSet presAssocID="{A21CF311-1053-4DCB-B81B-BAC09F5150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7562C0-C8D8-42DA-9B57-6802BC5A4F31}" type="pres">
      <dgm:prSet presAssocID="{5AA440C8-17F2-487E-8692-AB73EF71F938}" presName="circ3" presStyleLbl="vennNode1" presStyleIdx="2" presStyleCnt="3"/>
      <dgm:spPr/>
    </dgm:pt>
    <dgm:pt modelId="{903D5A64-94DB-4862-B157-75502FA25B8D}" type="pres">
      <dgm:prSet presAssocID="{5AA440C8-17F2-487E-8692-AB73EF71F9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3A8170C-0C28-44DA-8178-F94B5CFAD685}" type="presOf" srcId="{FA5E5D88-D34A-4F53-B43F-C07F7ED1F1A7}" destId="{69D55A02-26EB-435E-BCBA-1068CD04EA35}" srcOrd="0" destOrd="0" presId="urn:microsoft.com/office/officeart/2005/8/layout/venn1"/>
    <dgm:cxn modelId="{C13CBB26-7770-41CE-B875-78CB32C342E5}" type="presOf" srcId="{A21CF311-1053-4DCB-B81B-BAC09F515095}" destId="{AD9BEA94-2A73-47FB-9135-C7CDC2D81F96}" srcOrd="1" destOrd="0" presId="urn:microsoft.com/office/officeart/2005/8/layout/venn1"/>
    <dgm:cxn modelId="{5BB3A23B-D050-4E23-A4FE-FCA44BAF462E}" srcId="{49481DCF-3942-4498-9404-E60903F667E2}" destId="{A21CF311-1053-4DCB-B81B-BAC09F515095}" srcOrd="1" destOrd="0" parTransId="{AA7E8C7F-4CB5-4608-B0DB-71079998BE32}" sibTransId="{ACD9BB84-4834-492D-90A0-378E091EBCF2}"/>
    <dgm:cxn modelId="{CF3B3F5E-E198-453C-B0AB-3CC024298A20}" srcId="{49481DCF-3942-4498-9404-E60903F667E2}" destId="{5AA440C8-17F2-487E-8692-AB73EF71F938}" srcOrd="2" destOrd="0" parTransId="{1A94EA8B-628B-473B-B6FE-8CCBA1FFCE8C}" sibTransId="{F937FC5C-B8D6-44A3-A51B-FC552DF68D7C}"/>
    <dgm:cxn modelId="{63149E4D-2AEF-4315-8C7A-1FF2E5245197}" srcId="{49481DCF-3942-4498-9404-E60903F667E2}" destId="{FA5E5D88-D34A-4F53-B43F-C07F7ED1F1A7}" srcOrd="0" destOrd="0" parTransId="{BB50AD08-8F35-4DF2-B6FB-70441AEBB789}" sibTransId="{5547FCA1-3693-48C9-A39B-FF4725EF5D73}"/>
    <dgm:cxn modelId="{57AA177B-7461-4DA8-A0A4-AC068CEEF326}" type="presOf" srcId="{49481DCF-3942-4498-9404-E60903F667E2}" destId="{45EA06FA-A837-417F-AF58-E1F60F8BA345}" srcOrd="0" destOrd="0" presId="urn:microsoft.com/office/officeart/2005/8/layout/venn1"/>
    <dgm:cxn modelId="{2F0B6591-71E4-4207-8159-5817F057816D}" type="presOf" srcId="{FA5E5D88-D34A-4F53-B43F-C07F7ED1F1A7}" destId="{A84B5617-360E-40D8-B04C-19EBD3B2BCB9}" srcOrd="1" destOrd="0" presId="urn:microsoft.com/office/officeart/2005/8/layout/venn1"/>
    <dgm:cxn modelId="{3C0BB39E-B3D2-4D6E-91EA-E356BC48D870}" type="presOf" srcId="{A21CF311-1053-4DCB-B81B-BAC09F515095}" destId="{5768E328-5EB8-4512-9376-8303F146F7CC}" srcOrd="0" destOrd="0" presId="urn:microsoft.com/office/officeart/2005/8/layout/venn1"/>
    <dgm:cxn modelId="{F38A18B4-FD4F-4EF2-BCAF-751CE36243E8}" type="presOf" srcId="{5AA440C8-17F2-487E-8692-AB73EF71F938}" destId="{903D5A64-94DB-4862-B157-75502FA25B8D}" srcOrd="1" destOrd="0" presId="urn:microsoft.com/office/officeart/2005/8/layout/venn1"/>
    <dgm:cxn modelId="{C6C487ED-DC42-467F-82BB-D395527CAA71}" type="presOf" srcId="{5AA440C8-17F2-487E-8692-AB73EF71F938}" destId="{DB7562C0-C8D8-42DA-9B57-6802BC5A4F31}" srcOrd="0" destOrd="0" presId="urn:microsoft.com/office/officeart/2005/8/layout/venn1"/>
    <dgm:cxn modelId="{4585753B-88CC-409C-A3C3-33DBC5C24D19}" type="presParOf" srcId="{45EA06FA-A837-417F-AF58-E1F60F8BA345}" destId="{69D55A02-26EB-435E-BCBA-1068CD04EA35}" srcOrd="0" destOrd="0" presId="urn:microsoft.com/office/officeart/2005/8/layout/venn1"/>
    <dgm:cxn modelId="{5257C128-7788-4AAF-962A-2BE69F01A0F6}" type="presParOf" srcId="{45EA06FA-A837-417F-AF58-E1F60F8BA345}" destId="{A84B5617-360E-40D8-B04C-19EBD3B2BCB9}" srcOrd="1" destOrd="0" presId="urn:microsoft.com/office/officeart/2005/8/layout/venn1"/>
    <dgm:cxn modelId="{1E110D13-D851-4485-AA75-A44CC487CE14}" type="presParOf" srcId="{45EA06FA-A837-417F-AF58-E1F60F8BA345}" destId="{5768E328-5EB8-4512-9376-8303F146F7CC}" srcOrd="2" destOrd="0" presId="urn:microsoft.com/office/officeart/2005/8/layout/venn1"/>
    <dgm:cxn modelId="{A362A36A-7E08-4BE0-BE71-3F14102A6DE2}" type="presParOf" srcId="{45EA06FA-A837-417F-AF58-E1F60F8BA345}" destId="{AD9BEA94-2A73-47FB-9135-C7CDC2D81F96}" srcOrd="3" destOrd="0" presId="urn:microsoft.com/office/officeart/2005/8/layout/venn1"/>
    <dgm:cxn modelId="{22FE2558-9326-4092-9720-1A0268829247}" type="presParOf" srcId="{45EA06FA-A837-417F-AF58-E1F60F8BA345}" destId="{DB7562C0-C8D8-42DA-9B57-6802BC5A4F31}" srcOrd="4" destOrd="0" presId="urn:microsoft.com/office/officeart/2005/8/layout/venn1"/>
    <dgm:cxn modelId="{085EB5CD-4D81-4DE3-868A-14C931A76F39}" type="presParOf" srcId="{45EA06FA-A837-417F-AF58-E1F60F8BA345}" destId="{903D5A64-94DB-4862-B157-75502FA25B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5A02-26EB-435E-BCBA-1068CD04EA35}">
      <dsp:nvSpPr>
        <dsp:cNvPr id="0" name=""/>
        <dsp:cNvSpPr/>
      </dsp:nvSpPr>
      <dsp:spPr>
        <a:xfrm>
          <a:off x="2952391" y="62011"/>
          <a:ext cx="2976543" cy="2976543"/>
        </a:xfrm>
        <a:prstGeom prst="ellipse">
          <a:avLst/>
        </a:prstGeom>
        <a:solidFill>
          <a:srgbClr val="FF0000">
            <a:alpha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Curriculum</a:t>
          </a:r>
        </a:p>
      </dsp:txBody>
      <dsp:txXfrm>
        <a:off x="3349264" y="582906"/>
        <a:ext cx="2182798" cy="1339444"/>
      </dsp:txXfrm>
    </dsp:sp>
    <dsp:sp modelId="{5768E328-5EB8-4512-9376-8303F146F7CC}">
      <dsp:nvSpPr>
        <dsp:cNvPr id="0" name=""/>
        <dsp:cNvSpPr/>
      </dsp:nvSpPr>
      <dsp:spPr>
        <a:xfrm>
          <a:off x="4026427" y="1922351"/>
          <a:ext cx="2976543" cy="297654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 val="8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Assessment</a:t>
          </a:r>
        </a:p>
      </dsp:txBody>
      <dsp:txXfrm>
        <a:off x="4936754" y="2691291"/>
        <a:ext cx="1785926" cy="1637098"/>
      </dsp:txXfrm>
    </dsp:sp>
    <dsp:sp modelId="{DB7562C0-C8D8-42DA-9B57-6802BC5A4F31}">
      <dsp:nvSpPr>
        <dsp:cNvPr id="0" name=""/>
        <dsp:cNvSpPr/>
      </dsp:nvSpPr>
      <dsp:spPr>
        <a:xfrm>
          <a:off x="1878355" y="1922351"/>
          <a:ext cx="2976543" cy="2976543"/>
        </a:xfrm>
        <a:prstGeom prst="ellipse">
          <a:avLst/>
        </a:prstGeom>
        <a:solidFill>
          <a:srgbClr val="0070C0">
            <a:alpha val="6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Teaching</a:t>
          </a:r>
          <a:r>
            <a:rPr lang="en-GB" sz="3000" kern="1200" dirty="0"/>
            <a:t> </a:t>
          </a:r>
        </a:p>
      </dsp:txBody>
      <dsp:txXfrm>
        <a:off x="2158646" y="2691291"/>
        <a:ext cx="1785926" cy="163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5E950-8EF8-4C09-A900-61B4E0B25A7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4D159-5E1A-4616-B0E6-737A651ED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6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2EFC-BDC1-0A1D-6DF1-DA9C52D51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02C88-9EBE-973E-45B2-FB47EEB65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1503-919C-06C3-B825-B9210151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D45BB-4BE9-65EC-A8A2-531ACE28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B58B-E437-184F-4043-BC440D18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8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463E-5F70-BBCD-86A8-B576ECBA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33448-DAD7-00AA-2E3C-81BF902C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3A88-2A61-867F-3A6E-F060ED3E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4C6E-0AB8-BF27-6B02-F2C7F932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067BA-374B-94DE-0379-3383128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8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FFF91-1A87-8E85-24F0-75E6AF86B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1BA5F-8515-02C2-103D-109A88EC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17CE5-8753-FDA7-94B1-EACE4EC0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1E90D-23AA-FAC4-FC5E-855A7CFC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98BC-11BF-7115-E95C-27E56865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4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CC8C-FF6A-22A6-4737-AC7DACD6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4DFC-CC8B-1B54-A842-A02C3B8F5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87B5F-AED8-7B9E-3BEE-F86EE7EC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12E04-48D6-572D-7B12-CBECDA68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3055-E0D5-FDD1-F3CF-727DCAB5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7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D707-82B3-52A5-7DB6-C802831F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D97B7-E98B-2DC4-D507-C524CB4A9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7EB2-8842-1786-52CC-BBA16E4E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BA773-7677-328D-3502-F2B7CAC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58B03-A959-9948-15EA-3075FDA5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6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199F-EAB5-713B-456C-94874307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504A-751D-5285-F797-08B0DD85C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EBB8D-54EA-1D57-B1FA-BB6D4A17D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C4AB6-8AD7-AAE5-E7C9-96B61A93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C75E1-76E3-3465-BAAD-DFC138D4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FC8CA-F36A-B30D-BA8B-A9328B0E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C986-44D1-BCF4-46D2-095C9EAC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1DA4E-75CA-1CE1-14EC-DB9E437E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D171-A1E4-B359-159A-1565B74C5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9C56F-910F-80F5-A6DD-5C557AAAE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A84F5-A5F9-570F-D97C-C871B78BB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3EB9B-76BA-7649-6325-92EAF8BC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F8E74-6516-FECA-A3A9-5DDD340D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A5603-0C00-BD25-FB3D-950EB168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BCD-C50D-FCAE-2628-1CA57C3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91916-9730-3A4F-3520-62686CAA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2EFC1-195E-9861-28E0-DD3F26FC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650A-0D23-2E45-7CCB-FBB303F3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A8E84-B5B9-8455-92AE-A1449800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AA9F5-6062-AA30-417C-BA5A893E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FC6C-8408-19FF-2E32-2090DA8A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7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1D6C-836D-8564-FD4C-25A8014E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5E81-0FAE-255D-8446-212477A7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CA976-94EC-F752-56EC-C45BC29BE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5BF72-452E-6466-D5B5-CC67D681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69785-BC78-CD69-949B-DFA49629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7366E-B571-8460-F47E-6C48BF2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8F3B-0580-0FCB-E874-2B87C71B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94A3E-B369-CFFE-110B-7427F35BB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FEA8-8815-DCA4-9AEE-C3F3AE770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2FC1A-E49C-6578-11DE-85A6C8A3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4A625-2055-C1BE-833F-03B248C2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63F08-452F-1678-23BF-FED0B7A2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DBE8A-FD19-2901-9C8B-A6A626D0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61FD-5B8D-825B-3673-F3FDC459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35E4F-4002-B2F0-705F-1F73AA02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7310-A981-4E57-9626-7FB8DD9F87C4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779D7-B6F9-6331-8D9B-2FA18DEE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9E24-B594-378B-6975-B4906AB4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569CB-0604-469E-A114-E43C7F2D8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se-network.com/parntership-sig-past-ev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17F1-D915-DDC5-33CA-C04916F9E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731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GB" sz="6000" b="1" i="0" dirty="0">
                <a:solidFill>
                  <a:srgbClr val="0E3C65"/>
                </a:solidFill>
                <a:effectLst/>
                <a:latin typeface="Calibri" panose="020F0502020204030204" pitchFamily="34" charset="0"/>
              </a:rPr>
              <a:t>The role of students as partners in developing more compassionate curricula </a:t>
            </a:r>
            <a:endParaRPr lang="en-GB" b="1" dirty="0">
              <a:solidFill>
                <a:srgbClr val="0E3C65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3F1E5-D93F-2624-5B51-02A2A8C1E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711"/>
            <a:ext cx="9144000" cy="1655762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Phil Carey, Wendy Garner, Wendy Johnston, Liz Clifford &amp; Phil Rothwell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154D9-9D38-1032-3AFB-A431868B2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69" y="6000025"/>
            <a:ext cx="2183201" cy="7449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6A6C65-7F3C-B1DF-DDA7-909ABA5D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" y="6057562"/>
            <a:ext cx="1896598" cy="5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41B83-9480-9998-842A-5C4C76AB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304" y="4852033"/>
            <a:ext cx="2496366" cy="18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5D3AAD22-7404-7D80-FAC0-C671661FF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092"/>
          <a:stretch/>
        </p:blipFill>
        <p:spPr>
          <a:xfrm>
            <a:off x="2467897" y="0"/>
            <a:ext cx="97241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0554C-DAE6-AA81-C31C-506FA14D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074362"/>
            <a:ext cx="2752354" cy="2709275"/>
          </a:xfrm>
          <a:prstGeom prst="ellipse">
            <a:avLst/>
          </a:prstGeom>
          <a:solidFill>
            <a:srgbClr val="0E3C65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CFF9FF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 RAISE Partnership SIG Events</a:t>
            </a:r>
            <a:endParaRPr lang="en-US" sz="2600" kern="1200" dirty="0">
              <a:solidFill>
                <a:srgbClr val="CFF9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2CEA6-038E-B70C-143F-E420B526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82" y="2309567"/>
            <a:ext cx="12236400" cy="4411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CE12B-693C-B174-D989-02AD924C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254524"/>
            <a:ext cx="11030895" cy="6603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3F4753"/>
                </a:solidFill>
                <a:effectLst/>
                <a:latin typeface="Nevis"/>
              </a:rPr>
              <a:t>“We want all universities to adopt a whole–university approach to mental health, and become places that promote the mental health and wellbeing of all members of the university community.”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3F4753"/>
                </a:solidFill>
                <a:latin typeface="Nevis"/>
              </a:rPr>
              <a:t>Student minds</a:t>
            </a:r>
            <a:endParaRPr lang="en-GB" b="0" i="0" dirty="0">
              <a:solidFill>
                <a:srgbClr val="3F4753"/>
              </a:solidFill>
              <a:effectLst/>
              <a:latin typeface="Nevis"/>
            </a:endParaRPr>
          </a:p>
          <a:p>
            <a:endParaRPr lang="en-GB" dirty="0"/>
          </a:p>
          <a:p>
            <a:r>
              <a:rPr lang="en-GB" dirty="0"/>
              <a:t>Growing disclosure of mental health problems</a:t>
            </a:r>
          </a:p>
          <a:p>
            <a:r>
              <a:rPr lang="en-GB" dirty="0"/>
              <a:t>Increasing referral to mental health services</a:t>
            </a:r>
          </a:p>
          <a:p>
            <a:r>
              <a:rPr lang="en-GB" dirty="0"/>
              <a:t>Impact of covid</a:t>
            </a:r>
          </a:p>
          <a:p>
            <a:r>
              <a:rPr lang="en-GB" dirty="0"/>
              <a:t>Debt and cost of living crisis</a:t>
            </a:r>
          </a:p>
          <a:p>
            <a:r>
              <a:rPr lang="en-GB" dirty="0"/>
              <a:t>Hostile environment</a:t>
            </a:r>
          </a:p>
          <a:p>
            <a:r>
              <a:rPr lang="en-GB" dirty="0"/>
              <a:t>Link to attrition</a:t>
            </a:r>
          </a:p>
          <a:p>
            <a:r>
              <a:rPr lang="en-GB" dirty="0"/>
              <a:t>High profile cases</a:t>
            </a:r>
          </a:p>
          <a:p>
            <a:r>
              <a:rPr lang="en-GB" dirty="0"/>
              <a:t>Policy push?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The right thing to do!</a:t>
            </a:r>
          </a:p>
        </p:txBody>
      </p:sp>
    </p:spTree>
    <p:extLst>
      <p:ext uri="{BB962C8B-B14F-4D97-AF65-F5344CB8AC3E}">
        <p14:creationId xmlns:p14="http://schemas.microsoft.com/office/powerpoint/2010/main" val="10242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DEE5DA2-B8BD-D2EC-C730-DDAE6EA34AFC}"/>
              </a:ext>
            </a:extLst>
          </p:cNvPr>
          <p:cNvSpPr/>
          <p:nvPr/>
        </p:nvSpPr>
        <p:spPr>
          <a:xfrm>
            <a:off x="1685109" y="393405"/>
            <a:ext cx="9235440" cy="6268652"/>
          </a:xfrm>
          <a:prstGeom prst="flowChartConnector">
            <a:avLst/>
          </a:prstGeom>
          <a:solidFill>
            <a:srgbClr val="EDB53A">
              <a:alpha val="5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7C2423-81A4-27C4-419D-C99CF51B5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18234"/>
              </p:ext>
            </p:extLst>
          </p:nvPr>
        </p:nvGraphicFramePr>
        <p:xfrm>
          <a:off x="1921352" y="1089020"/>
          <a:ext cx="8881327" cy="496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99A9762-97B0-D088-5FCE-DE83001B56A9}"/>
              </a:ext>
            </a:extLst>
          </p:cNvPr>
          <p:cNvSpPr/>
          <p:nvPr/>
        </p:nvSpPr>
        <p:spPr>
          <a:xfrm>
            <a:off x="4312864" y="680484"/>
            <a:ext cx="4098301" cy="13184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Hidden curriculum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4C48A-86A3-EDD9-A368-5444FE391C0B}"/>
              </a:ext>
            </a:extLst>
          </p:cNvPr>
          <p:cNvSpPr/>
          <p:nvPr/>
        </p:nvSpPr>
        <p:spPr>
          <a:xfrm>
            <a:off x="4519295" y="5768980"/>
            <a:ext cx="3567067" cy="7822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support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55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text and a cup of coffee&#10;&#10;Description automatically generated">
            <a:extLst>
              <a:ext uri="{FF2B5EF4-FFF2-40B4-BE49-F238E27FC236}">
                <a16:creationId xmlns:a16="http://schemas.microsoft.com/office/drawing/2014/main" id="{26B88DCE-52F1-10BE-9BBC-856B2FC8B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431155"/>
            <a:ext cx="5159639" cy="6148753"/>
          </a:xfrm>
          <a:prstGeom prst="rect">
            <a:avLst/>
          </a:prstGeom>
          <a:ln w="57150">
            <a:solidFill>
              <a:srgbClr val="0E3C6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2BA02-6B43-8180-91A7-5ADF3B88DF0D}"/>
              </a:ext>
            </a:extLst>
          </p:cNvPr>
          <p:cNvSpPr txBox="1"/>
          <p:nvPr/>
        </p:nvSpPr>
        <p:spPr>
          <a:xfrm>
            <a:off x="6096000" y="266901"/>
            <a:ext cx="55827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E3C65"/>
                </a:solidFill>
              </a:rPr>
              <a:t>5 world café stations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C65"/>
                </a:solidFill>
              </a:rPr>
              <a:t>How do the following positively impact the student experience and their sense of wellbeing? </a:t>
            </a:r>
          </a:p>
          <a:p>
            <a:endParaRPr lang="en-GB" sz="2400" dirty="0">
              <a:solidFill>
                <a:srgbClr val="0E3C6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C65"/>
                </a:solidFill>
              </a:rPr>
              <a:t>What issues and constraints do we face?</a:t>
            </a:r>
          </a:p>
          <a:p>
            <a:r>
              <a:rPr lang="en-GB" sz="2400" dirty="0">
                <a:solidFill>
                  <a:srgbClr val="0E3C65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E3C65"/>
                </a:solidFill>
              </a:rPr>
              <a:t>What is the role of students as partners in this?</a:t>
            </a:r>
          </a:p>
          <a:p>
            <a:endParaRPr lang="en-GB" sz="2400" dirty="0">
              <a:solidFill>
                <a:srgbClr val="0E3C65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E3C65"/>
                </a:solidFill>
              </a:rPr>
              <a:t>Curriculum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E3C65"/>
                </a:solidFill>
              </a:rPr>
              <a:t>Teaching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E3C65"/>
                </a:solidFill>
              </a:rPr>
              <a:t>Assessment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E3C65"/>
                </a:solidFill>
              </a:rPr>
              <a:t>Hidden curriculum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E3C65"/>
                </a:solidFill>
              </a:rPr>
              <a:t>Student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09DBF-7105-92A7-4C0A-35DD264D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010" y="5254737"/>
            <a:ext cx="2244663" cy="14683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3E30AD-1C36-9898-9EFE-F961104122C1}"/>
              </a:ext>
            </a:extLst>
          </p:cNvPr>
          <p:cNvSpPr txBox="1">
            <a:spLocks/>
          </p:cNvSpPr>
          <p:nvPr/>
        </p:nvSpPr>
        <p:spPr>
          <a:xfrm>
            <a:off x="865357" y="569490"/>
            <a:ext cx="6112220" cy="13308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B81E-B6BF-9053-3184-A0563BC7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1" y="2166297"/>
            <a:ext cx="3884628" cy="33860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do we need to move the debate forward?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actions should </a:t>
            </a:r>
            <a:r>
              <a:rPr lang="en-GB"/>
              <a:t>institutions prioritise</a:t>
            </a:r>
            <a:endParaRPr lang="en-GB" dirty="0"/>
          </a:p>
        </p:txBody>
      </p:sp>
      <p:pic>
        <p:nvPicPr>
          <p:cNvPr id="3076" name="Picture 4" descr="free vector Colorful gears background 03 vector">
            <a:extLst>
              <a:ext uri="{FF2B5EF4-FFF2-40B4-BE49-F238E27FC236}">
                <a16:creationId xmlns:a16="http://schemas.microsoft.com/office/drawing/2014/main" id="{A944AC43-E0A8-A7B5-18F4-FF0BA7AA0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"/>
          <a:stretch/>
        </p:blipFill>
        <p:spPr bwMode="auto">
          <a:xfrm>
            <a:off x="5211648" y="1176483"/>
            <a:ext cx="6980352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9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AF6847-216A-7458-0C39-C3A2F209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06" y="631597"/>
            <a:ext cx="10435836" cy="58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55BC92F8D004E980773020150216E" ma:contentTypeVersion="17" ma:contentTypeDescription="Create a new document." ma:contentTypeScope="" ma:versionID="6ba98f1a22ab65a29cee45350b09e966">
  <xsd:schema xmlns:xsd="http://www.w3.org/2001/XMLSchema" xmlns:xs="http://www.w3.org/2001/XMLSchema" xmlns:p="http://schemas.microsoft.com/office/2006/metadata/properties" xmlns:ns3="f78f3732-9b1c-4140-b927-4e2d08fe97ec" xmlns:ns4="22cfb043-3336-40ab-9ea9-6f3bda111504" targetNamespace="http://schemas.microsoft.com/office/2006/metadata/properties" ma:root="true" ma:fieldsID="1246af594c794729f01746f81b4004e6" ns3:_="" ns4:_="">
    <xsd:import namespace="f78f3732-9b1c-4140-b927-4e2d08fe97ec"/>
    <xsd:import namespace="22cfb043-3336-40ab-9ea9-6f3bda111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3732-9b1c-4140-b927-4e2d08fe9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fb043-3336-40ab-9ea9-6f3bda111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8f3732-9b1c-4140-b927-4e2d08fe97ec" xsi:nil="true"/>
  </documentManagement>
</p:properties>
</file>

<file path=customXml/itemProps1.xml><?xml version="1.0" encoding="utf-8"?>
<ds:datastoreItem xmlns:ds="http://schemas.openxmlformats.org/officeDocument/2006/customXml" ds:itemID="{BB46CE4C-F4D6-4AA8-AC16-7712BCDC9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9EB06F-9E70-412B-AA1F-8DD1E2C90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3732-9b1c-4140-b927-4e2d08fe97ec"/>
    <ds:schemaRef ds:uri="22cfb043-3336-40ab-9ea9-6f3bda111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D7D31-F57F-4DF0-AA0F-8930605FEFD1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f78f3732-9b1c-4140-b927-4e2d08fe97ec"/>
    <ds:schemaRef ds:uri="22cfb043-3336-40ab-9ea9-6f3bda111504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172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Nevis</vt:lpstr>
      <vt:lpstr>Wingdings</vt:lpstr>
      <vt:lpstr>Office Theme</vt:lpstr>
      <vt:lpstr>The role of students as partners in developing more compassionate curricula </vt:lpstr>
      <vt:lpstr>Previous RAISE Partnership SIG Events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design to enhance student wellbeing</dc:title>
  <dc:creator>Carey, Philip</dc:creator>
  <cp:lastModifiedBy>Carey, Philip</cp:lastModifiedBy>
  <cp:revision>4</cp:revision>
  <dcterms:created xsi:type="dcterms:W3CDTF">2024-05-15T15:13:30Z</dcterms:created>
  <dcterms:modified xsi:type="dcterms:W3CDTF">2024-05-17T14:26:42Z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0x01010074A55BC92F8D004E980773020150216E</vt:lpwstr>
  </property>
</Properties>
</file>